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 SemiBold"/>
      <p:regular r:id="rId17"/>
      <p:bold r:id="rId18"/>
      <p:italic r:id="rId19"/>
      <p:boldItalic r:id="rId20"/>
    </p:embeddedFont>
    <p:embeddedFont>
      <p:font typeface="Raleway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Source Sans Pro SemiBold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Raleway Medium"/>
      <p:regular r:id="rId41"/>
      <p:bold r:id="rId42"/>
      <p:italic r:id="rId43"/>
      <p:boldItalic r:id="rId44"/>
    </p:embeddedFont>
    <p:embeddedFont>
      <p:font typeface="Source Sans Pro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42" Type="http://schemas.openxmlformats.org/officeDocument/2006/relationships/font" Target="fonts/RalewayMedium-bold.fntdata"/><Relationship Id="rId41" Type="http://schemas.openxmlformats.org/officeDocument/2006/relationships/font" Target="fonts/RalewayMedium-regular.fntdata"/><Relationship Id="rId44" Type="http://schemas.openxmlformats.org/officeDocument/2006/relationships/font" Target="fonts/RalewayMedium-boldItalic.fntdata"/><Relationship Id="rId43" Type="http://schemas.openxmlformats.org/officeDocument/2006/relationships/font" Target="fonts/RalewayMedium-italic.fntdata"/><Relationship Id="rId46" Type="http://schemas.openxmlformats.org/officeDocument/2006/relationships/font" Target="fonts/SourceSansPro-bold.fntdata"/><Relationship Id="rId45" Type="http://schemas.openxmlformats.org/officeDocument/2006/relationships/font" Target="fonts/SourceSans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SansPro-boldItalic.fntdata"/><Relationship Id="rId47" Type="http://schemas.openxmlformats.org/officeDocument/2006/relationships/font" Target="fonts/SourceSansPro-italic.fntdata"/><Relationship Id="rId49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33" Type="http://schemas.openxmlformats.org/officeDocument/2006/relationships/font" Target="fonts/SourceSansProSemiBold-regular.fntdata"/><Relationship Id="rId32" Type="http://schemas.openxmlformats.org/officeDocument/2006/relationships/font" Target="fonts/Montserrat-boldItalic.fntdata"/><Relationship Id="rId35" Type="http://schemas.openxmlformats.org/officeDocument/2006/relationships/font" Target="fonts/SourceSansProSemiBold-italic.fntdata"/><Relationship Id="rId34" Type="http://schemas.openxmlformats.org/officeDocument/2006/relationships/font" Target="fonts/SourceSansProSemiBold-bold.fntdata"/><Relationship Id="rId37" Type="http://schemas.openxmlformats.org/officeDocument/2006/relationships/font" Target="fonts/MontserratMedium-regular.fntdata"/><Relationship Id="rId36" Type="http://schemas.openxmlformats.org/officeDocument/2006/relationships/font" Target="fonts/SourceSansProSemiBold-boldItalic.fntdata"/><Relationship Id="rId39" Type="http://schemas.openxmlformats.org/officeDocument/2006/relationships/font" Target="fonts/MontserratMedium-italic.fntdata"/><Relationship Id="rId38" Type="http://schemas.openxmlformats.org/officeDocument/2006/relationships/font" Target="fonts/MontserratMedium-bold.fntdata"/><Relationship Id="rId20" Type="http://schemas.openxmlformats.org/officeDocument/2006/relationships/font" Target="fonts/NunitoSemiBold-boldItalic.fntdata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29" Type="http://schemas.openxmlformats.org/officeDocument/2006/relationships/font" Target="fonts/Montserrat-regular.fntdata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NunitoSemiBold-italic.fntdata"/><Relationship Id="rId18" Type="http://schemas.openxmlformats.org/officeDocument/2006/relationships/font" Target="fonts/Nunito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9457c097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89457c097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8027ede6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8027ede6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9457c097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9457c097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8027ede6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08027ede6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9457c09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9457c09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9457c097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89457c097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9457c097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9457c097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17dcc3f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17dcc3f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8027ede6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8027ede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8027ede6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8027ede6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0" y="4749925"/>
            <a:ext cx="9144000" cy="393600"/>
          </a:xfrm>
          <a:prstGeom prst="rect">
            <a:avLst/>
          </a:prstGeom>
          <a:solidFill>
            <a:srgbClr val="163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29274" y="4809584"/>
            <a:ext cx="5487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163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4749925"/>
            <a:ext cx="9144000" cy="393600"/>
          </a:xfrm>
          <a:prstGeom prst="rect">
            <a:avLst/>
          </a:prstGeom>
          <a:solidFill>
            <a:srgbClr val="163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29274" y="4809584"/>
            <a:ext cx="5487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3C7F"/>
              </a:buClr>
              <a:buSzPts val="2500"/>
              <a:buFont typeface="Raleway Medium"/>
              <a:buNone/>
              <a:defRPr b="0" sz="2500">
                <a:solidFill>
                  <a:srgbClr val="163C7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916025"/>
            <a:ext cx="8520600" cy="3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48399" y="47811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163C7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163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4809576"/>
            <a:ext cx="9144000" cy="333900"/>
          </a:xfrm>
          <a:prstGeom prst="rect">
            <a:avLst/>
          </a:prstGeom>
          <a:solidFill>
            <a:srgbClr val="163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 txBox="1"/>
          <p:nvPr>
            <p:ph idx="2" type="sldNum"/>
          </p:nvPr>
        </p:nvSpPr>
        <p:spPr>
          <a:xfrm>
            <a:off x="8529274" y="4809584"/>
            <a:ext cx="5487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hyperlink" Target="mailto:carlo.masone@polito.it" TargetMode="External"/><Relationship Id="rId5" Type="http://schemas.openxmlformats.org/officeDocument/2006/relationships/hyperlink" Target="mailto:gabriele.berton@polito.it" TargetMode="External"/><Relationship Id="rId6" Type="http://schemas.openxmlformats.org/officeDocument/2006/relationships/hyperlink" Target="http://gabriele.trivignopolito.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7.jpg"/><Relationship Id="rId7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521550" y="661975"/>
            <a:ext cx="81837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rgbClr val="163C7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it" sz="3100">
                <a:solidFill>
                  <a:srgbClr val="163C7F"/>
                </a:solidFill>
                <a:latin typeface="Montserrat"/>
                <a:ea typeface="Montserrat"/>
                <a:cs typeface="Montserrat"/>
                <a:sym typeface="Montserrat"/>
              </a:rPr>
              <a:t>roject 3: Image Geolocalization</a:t>
            </a:r>
            <a:endParaRPr sz="3100">
              <a:solidFill>
                <a:srgbClr val="163C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21550" y="12743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it" sz="1600">
                <a:latin typeface="Nunito"/>
                <a:ea typeface="Nunito"/>
                <a:cs typeface="Nunito"/>
                <a:sym typeface="Nunito"/>
              </a:rPr>
              <a:t>Machine learning and Deep learning AA 2022/2023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538" y="1960313"/>
            <a:ext cx="2072525" cy="9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719250" y="3288700"/>
            <a:ext cx="628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it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Teaching Assistant</a:t>
            </a:r>
            <a:r>
              <a:rPr lang="it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Carlo Masone (</a:t>
            </a:r>
            <a:r>
              <a:rPr lang="it" sz="1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carlo.masone@polito.it</a:t>
            </a:r>
            <a:r>
              <a:rPr lang="it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Gabriele Berton(</a:t>
            </a:r>
            <a:r>
              <a:rPr lang="it" sz="1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gabriele.berton@polito.it</a:t>
            </a:r>
            <a:r>
              <a:rPr lang="it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 Gabriele Trivigno (</a:t>
            </a:r>
            <a:r>
              <a:rPr lang="it" sz="1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gabriele.trivigno@polito.it</a:t>
            </a:r>
            <a:r>
              <a:rPr lang="it"/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Example of previous year’s projects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311700" y="916025"/>
            <a:ext cx="8520600" cy="3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Synthetic Images as Data Augmentation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75" y="1709875"/>
            <a:ext cx="412432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313" y="1363750"/>
            <a:ext cx="4007000" cy="31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Example of previous year’s projects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40250" y="881375"/>
            <a:ext cx="85206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Spatial verification</a:t>
            </a:r>
            <a:endParaRPr/>
          </a:p>
        </p:txBody>
      </p:sp>
      <p:grpSp>
        <p:nvGrpSpPr>
          <p:cNvPr id="203" name="Google Shape;203;p23"/>
          <p:cNvGrpSpPr/>
          <p:nvPr/>
        </p:nvGrpSpPr>
        <p:grpSpPr>
          <a:xfrm>
            <a:off x="2018900" y="1454200"/>
            <a:ext cx="4186975" cy="3211326"/>
            <a:chOff x="1990350" y="1725300"/>
            <a:chExt cx="4186975" cy="3211326"/>
          </a:xfrm>
        </p:grpSpPr>
        <p:pic>
          <p:nvPicPr>
            <p:cNvPr id="204" name="Google Shape;20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0350" y="1725300"/>
              <a:ext cx="4186974" cy="3211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3"/>
            <p:cNvSpPr/>
            <p:nvPr/>
          </p:nvSpPr>
          <p:spPr>
            <a:xfrm>
              <a:off x="3830725" y="3517025"/>
              <a:ext cx="2346600" cy="141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is </a:t>
            </a:r>
            <a:r>
              <a:rPr lang="it"/>
              <a:t>Image</a:t>
            </a:r>
            <a:r>
              <a:rPr lang="it"/>
              <a:t> Geolocalization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234100" y="110530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Visual Geolocalization:</a:t>
            </a:r>
            <a:endParaRPr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The objective is to correctly understand the location depicted in the query image based only on visual clues.</a:t>
            </a:r>
            <a:endParaRPr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250" y="2505663"/>
            <a:ext cx="2164800" cy="14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2659950" y="3003125"/>
            <a:ext cx="9243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00">
                <a:solidFill>
                  <a:srgbClr val="FFFFFF"/>
                </a:solidFill>
              </a:rPr>
              <a:t>INPUT</a:t>
            </a:r>
            <a:endParaRPr b="1" i="1" sz="1000">
              <a:solidFill>
                <a:srgbClr val="FFFFFF"/>
              </a:solidFill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553800" y="3049725"/>
            <a:ext cx="924300" cy="37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000">
                <a:solidFill>
                  <a:srgbClr val="FFFFFF"/>
                </a:solidFill>
              </a:rPr>
              <a:t>OUTPUT</a:t>
            </a:r>
            <a:endParaRPr b="1" i="1" sz="1000">
              <a:solidFill>
                <a:srgbClr val="FFFFFF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850" y="26073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6720350" y="2226075"/>
            <a:ext cx="169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Via Roma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, 161, 10123 Torino TO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13375" y="4007800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Nunito SemiBold"/>
                <a:ea typeface="Nunito SemiBold"/>
                <a:cs typeface="Nunito SemiBold"/>
                <a:sym typeface="Nunito SemiBold"/>
              </a:rPr>
              <a:t>Input image -&gt; </a:t>
            </a:r>
            <a:r>
              <a:rPr i="1" lang="it">
                <a:latin typeface="Nunito SemiBold"/>
                <a:ea typeface="Nunito SemiBold"/>
                <a:cs typeface="Nunito SemiBold"/>
                <a:sym typeface="Nunito SemiBold"/>
              </a:rPr>
              <a:t>query</a:t>
            </a:r>
            <a:endParaRPr i="1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541900" y="3965775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003" y="2571750"/>
            <a:ext cx="1570376" cy="1177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Medium"/>
                <a:ea typeface="Montserrat Medium"/>
                <a:cs typeface="Montserrat Medium"/>
                <a:sym typeface="Montserrat Medium"/>
              </a:rPr>
              <a:t>Applications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396" y="916025"/>
            <a:ext cx="2325425" cy="32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71" y="1389925"/>
            <a:ext cx="3189404" cy="191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3796" y="916025"/>
            <a:ext cx="269557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734775" y="4329200"/>
            <a:ext cx="17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Sans Pro"/>
                <a:ea typeface="Source Sans Pro"/>
                <a:cs typeface="Source Sans Pro"/>
                <a:sym typeface="Source Sans Pro"/>
              </a:rPr>
              <a:t>Augmented reality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916363" y="4329200"/>
            <a:ext cx="17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Sans Pro"/>
                <a:ea typeface="Source Sans Pro"/>
                <a:cs typeface="Source Sans Pro"/>
                <a:sym typeface="Source Sans Pro"/>
              </a:rPr>
              <a:t>3D reconstruction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649825" y="4329200"/>
            <a:ext cx="17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Source Sans Pro"/>
                <a:ea typeface="Source Sans Pro"/>
                <a:cs typeface="Source Sans Pro"/>
                <a:sym typeface="Source Sans Pro"/>
              </a:rPr>
              <a:t>SLAM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Medium"/>
                <a:ea typeface="Montserrat Medium"/>
                <a:cs typeface="Montserrat Medium"/>
                <a:sym typeface="Montserrat Medium"/>
              </a:rPr>
              <a:t>How to approach Image Geolocalization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235500" y="1152475"/>
            <a:ext cx="852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3434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Image retrieval process:</a:t>
            </a:r>
            <a:endParaRPr sz="2400">
              <a:solidFill>
                <a:srgbClr val="434343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442" y="1908700"/>
            <a:ext cx="1150408" cy="86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427" y="3346625"/>
            <a:ext cx="712273" cy="10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4239" y="1926600"/>
            <a:ext cx="100836" cy="10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512" y="3220150"/>
            <a:ext cx="1756100" cy="12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2351150" y="2332450"/>
            <a:ext cx="628500" cy="11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0" name="Google Shape;100;p16"/>
          <p:cNvSpPr txBox="1"/>
          <p:nvPr/>
        </p:nvSpPr>
        <p:spPr>
          <a:xfrm>
            <a:off x="2100000" y="2092425"/>
            <a:ext cx="1150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EXTRACTION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182296" y="3735600"/>
            <a:ext cx="628500" cy="11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2" name="Google Shape;102;p16"/>
          <p:cNvSpPr txBox="1"/>
          <p:nvPr/>
        </p:nvSpPr>
        <p:spPr>
          <a:xfrm>
            <a:off x="1923250" y="3495575"/>
            <a:ext cx="1200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EXTRACTION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3609675" y="2332450"/>
            <a:ext cx="628500" cy="11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4" name="Google Shape;104;p16"/>
          <p:cNvSpPr txBox="1"/>
          <p:nvPr/>
        </p:nvSpPr>
        <p:spPr>
          <a:xfrm>
            <a:off x="3298950" y="2092425"/>
            <a:ext cx="1200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AGGREGATION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3658254" y="3735600"/>
            <a:ext cx="837600" cy="11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" name="Google Shape;106;p16"/>
          <p:cNvSpPr txBox="1"/>
          <p:nvPr/>
        </p:nvSpPr>
        <p:spPr>
          <a:xfrm>
            <a:off x="3517050" y="3495575"/>
            <a:ext cx="11118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AGGREGATION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4548300" y="2137748"/>
            <a:ext cx="884400" cy="504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434343"/>
                </a:solidFill>
              </a:rPr>
              <a:t>01001001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535325" y="3402450"/>
            <a:ext cx="884400" cy="781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434343"/>
                </a:solidFill>
              </a:rPr>
              <a:t>10011011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434343"/>
                </a:solidFill>
              </a:rPr>
              <a:t>00111011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434343"/>
                </a:solidFill>
              </a:rPr>
              <a:t>01101011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434343"/>
                </a:solidFill>
              </a:rPr>
              <a:t>...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5775338" y="2676338"/>
            <a:ext cx="991500" cy="862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434343"/>
                </a:solidFill>
              </a:rPr>
              <a:t>SIMILARITY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434343"/>
                </a:solidFill>
              </a:rPr>
              <a:t>RESEARCH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434343"/>
                </a:solidFill>
              </a:rPr>
              <a:t>(kNN)</a:t>
            </a:r>
            <a:endParaRPr sz="1000">
              <a:solidFill>
                <a:srgbClr val="434343"/>
              </a:solidFill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575" y="2279090"/>
            <a:ext cx="1578300" cy="170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6766850" y="3050300"/>
            <a:ext cx="388800" cy="11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2" name="Google Shape;112;p16"/>
          <p:cNvSpPr/>
          <p:nvPr/>
        </p:nvSpPr>
        <p:spPr>
          <a:xfrm rot="2447510">
            <a:off x="5351768" y="2738423"/>
            <a:ext cx="508792" cy="1146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3" name="Google Shape;113;p16"/>
          <p:cNvSpPr/>
          <p:nvPr/>
        </p:nvSpPr>
        <p:spPr>
          <a:xfrm rot="-1997235">
            <a:off x="5351734" y="3365160"/>
            <a:ext cx="508895" cy="1148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4" name="Google Shape;114;p16"/>
          <p:cNvSpPr txBox="1"/>
          <p:nvPr/>
        </p:nvSpPr>
        <p:spPr>
          <a:xfrm>
            <a:off x="479400" y="4511400"/>
            <a:ext cx="1578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DATABASE IMAGES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059500" y="1632400"/>
            <a:ext cx="1150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7369475" y="1926600"/>
            <a:ext cx="1150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3124200" y="3605400"/>
            <a:ext cx="4881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 . .</a:t>
            </a:r>
            <a:endParaRPr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2693300" y="4375013"/>
            <a:ext cx="1150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VISUAL FEATURES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2693313" y="1544863"/>
            <a:ext cx="1150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VISUAL FEATURES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4390500" y="4183713"/>
            <a:ext cx="1150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AGGREGATED FEATURES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4415250" y="1717125"/>
            <a:ext cx="1150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AGGREGATED FEATURES</a:t>
            </a:r>
            <a:endParaRPr b="1" sz="9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311700" y="15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train Image Retrieval networks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383050" y="774375"/>
            <a:ext cx="85206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Contrastive learning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775" y="1206288"/>
            <a:ext cx="5948031" cy="198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7"/>
          <p:cNvGrpSpPr/>
          <p:nvPr/>
        </p:nvGrpSpPr>
        <p:grpSpPr>
          <a:xfrm>
            <a:off x="667070" y="3571218"/>
            <a:ext cx="2660746" cy="1096603"/>
            <a:chOff x="430038" y="2299984"/>
            <a:chExt cx="2999037" cy="1372641"/>
          </a:xfrm>
        </p:grpSpPr>
        <p:sp>
          <p:nvSpPr>
            <p:cNvPr id="130" name="Google Shape;130;p17"/>
            <p:cNvSpPr/>
            <p:nvPr/>
          </p:nvSpPr>
          <p:spPr>
            <a:xfrm>
              <a:off x="1521973" y="2711177"/>
              <a:ext cx="334200" cy="334200"/>
            </a:xfrm>
            <a:prstGeom prst="flowChartConnector">
              <a:avLst/>
            </a:prstGeom>
            <a:solidFill>
              <a:srgbClr val="1155CC"/>
            </a:solidFill>
            <a:ln cap="flat" cmpd="sng" w="9525">
              <a:solidFill>
                <a:srgbClr val="695D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2683477" y="2299984"/>
              <a:ext cx="334200" cy="334200"/>
            </a:xfrm>
            <a:prstGeom prst="flowChartConnector">
              <a:avLst/>
            </a:prstGeom>
            <a:solidFill>
              <a:srgbClr val="38761D"/>
            </a:solidFill>
            <a:ln cap="flat" cmpd="sng" w="9525">
              <a:solidFill>
                <a:srgbClr val="695D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2238853" y="3045129"/>
              <a:ext cx="334200" cy="334200"/>
            </a:xfrm>
            <a:prstGeom prst="flowChartConnector">
              <a:avLst/>
            </a:prstGeom>
            <a:solidFill>
              <a:srgbClr val="CC0000"/>
            </a:solidFill>
            <a:ln cap="flat" cmpd="sng" w="9525">
              <a:solidFill>
                <a:srgbClr val="695D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Google Shape;133;p17"/>
            <p:cNvCxnSpPr>
              <a:stCxn id="130" idx="6"/>
              <a:endCxn id="131" idx="2"/>
            </p:cNvCxnSpPr>
            <p:nvPr/>
          </p:nvCxnSpPr>
          <p:spPr>
            <a:xfrm flipH="1" rot="10800000">
              <a:off x="1856173" y="2466977"/>
              <a:ext cx="827400" cy="4113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4" name="Google Shape;134;p17"/>
            <p:cNvCxnSpPr>
              <a:stCxn id="130" idx="6"/>
              <a:endCxn id="132" idx="1"/>
            </p:cNvCxnSpPr>
            <p:nvPr/>
          </p:nvCxnSpPr>
          <p:spPr>
            <a:xfrm>
              <a:off x="1856173" y="2878277"/>
              <a:ext cx="431700" cy="2157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5" name="Google Shape;135;p17"/>
            <p:cNvSpPr txBox="1"/>
            <p:nvPr/>
          </p:nvSpPr>
          <p:spPr>
            <a:xfrm>
              <a:off x="430038" y="2505533"/>
              <a:ext cx="11862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4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Query</a:t>
              </a:r>
              <a:endParaRPr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1830075" y="3261325"/>
              <a:ext cx="15990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4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Negative</a:t>
              </a:r>
              <a:endParaRPr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3517188" y="3462625"/>
            <a:ext cx="1468200" cy="767060"/>
            <a:chOff x="3658376" y="3163025"/>
            <a:chExt cx="1468200" cy="767060"/>
          </a:xfrm>
        </p:grpSpPr>
        <p:sp>
          <p:nvSpPr>
            <p:cNvPr id="138" name="Google Shape;138;p17"/>
            <p:cNvSpPr/>
            <p:nvPr/>
          </p:nvSpPr>
          <p:spPr>
            <a:xfrm>
              <a:off x="3799369" y="3659485"/>
              <a:ext cx="1186200" cy="27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rgbClr val="695D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3658376" y="3163025"/>
              <a:ext cx="14682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4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Learning</a:t>
              </a:r>
              <a:endParaRPr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4936162" y="3462625"/>
            <a:ext cx="3683471" cy="1175922"/>
            <a:chOff x="5180706" y="2133815"/>
            <a:chExt cx="3966265" cy="1395754"/>
          </a:xfrm>
        </p:grpSpPr>
        <p:sp>
          <p:nvSpPr>
            <p:cNvPr id="141" name="Google Shape;141;p17"/>
            <p:cNvSpPr/>
            <p:nvPr/>
          </p:nvSpPr>
          <p:spPr>
            <a:xfrm>
              <a:off x="5794006" y="2677086"/>
              <a:ext cx="334200" cy="334200"/>
            </a:xfrm>
            <a:prstGeom prst="flowChartConnector">
              <a:avLst/>
            </a:prstGeom>
            <a:solidFill>
              <a:srgbClr val="1155CC"/>
            </a:solidFill>
            <a:ln cap="flat" cmpd="sng" w="9525">
              <a:solidFill>
                <a:srgbClr val="695D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6418665" y="2324756"/>
              <a:ext cx="334200" cy="334200"/>
            </a:xfrm>
            <a:prstGeom prst="flowChartConnector">
              <a:avLst/>
            </a:prstGeom>
            <a:solidFill>
              <a:srgbClr val="38761D"/>
            </a:solidFill>
            <a:ln cap="flat" cmpd="sng" w="9525">
              <a:solidFill>
                <a:srgbClr val="695D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7213771" y="3118255"/>
              <a:ext cx="334200" cy="334200"/>
            </a:xfrm>
            <a:prstGeom prst="flowChartConnector">
              <a:avLst/>
            </a:prstGeom>
            <a:solidFill>
              <a:srgbClr val="CC0000"/>
            </a:solidFill>
            <a:ln cap="flat" cmpd="sng" w="9525">
              <a:solidFill>
                <a:srgbClr val="695D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" name="Google Shape;144;p17"/>
            <p:cNvCxnSpPr>
              <a:stCxn id="141" idx="6"/>
              <a:endCxn id="142" idx="3"/>
            </p:cNvCxnSpPr>
            <p:nvPr/>
          </p:nvCxnSpPr>
          <p:spPr>
            <a:xfrm flipH="1" rot="10800000">
              <a:off x="6128206" y="2609886"/>
              <a:ext cx="339300" cy="2343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" name="Google Shape;145;p17"/>
            <p:cNvCxnSpPr>
              <a:stCxn id="141" idx="6"/>
              <a:endCxn id="143" idx="2"/>
            </p:cNvCxnSpPr>
            <p:nvPr/>
          </p:nvCxnSpPr>
          <p:spPr>
            <a:xfrm>
              <a:off x="6128206" y="2844186"/>
              <a:ext cx="1085700" cy="4413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" name="Google Shape;146;p17"/>
            <p:cNvSpPr txBox="1"/>
            <p:nvPr/>
          </p:nvSpPr>
          <p:spPr>
            <a:xfrm>
              <a:off x="5180706" y="2235447"/>
              <a:ext cx="12366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4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Query</a:t>
              </a:r>
              <a:endParaRPr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7" name="Google Shape;147;p17"/>
            <p:cNvSpPr txBox="1"/>
            <p:nvPr/>
          </p:nvSpPr>
          <p:spPr>
            <a:xfrm>
              <a:off x="6721732" y="2133815"/>
              <a:ext cx="15336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4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Positive</a:t>
              </a:r>
              <a:endParaRPr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7547971" y="3118268"/>
              <a:ext cx="15990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4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Negative</a:t>
              </a:r>
              <a:endParaRPr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49" name="Google Shape;149;p17"/>
          <p:cNvSpPr txBox="1"/>
          <p:nvPr/>
        </p:nvSpPr>
        <p:spPr>
          <a:xfrm>
            <a:off x="1551738" y="3260963"/>
            <a:ext cx="14244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Positive</a:t>
            </a:r>
            <a:endParaRPr sz="24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 Medium"/>
                <a:ea typeface="Montserrat Medium"/>
                <a:cs typeface="Montserrat Medium"/>
                <a:sym typeface="Montserrat Medium"/>
              </a:rPr>
              <a:t>Challenges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5" name="Google Shape;155;p18"/>
          <p:cNvSpPr txBox="1"/>
          <p:nvPr>
            <p:ph idx="1" type="body"/>
          </p:nvPr>
        </p:nvSpPr>
        <p:spPr>
          <a:xfrm>
            <a:off x="311700" y="1138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Scalability, both at train and test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Recognition becomes hard under perspective and/or lighting changes</a:t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275" y="374900"/>
            <a:ext cx="3153377" cy="2149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18"/>
          <p:cNvCxnSpPr/>
          <p:nvPr/>
        </p:nvCxnSpPr>
        <p:spPr>
          <a:xfrm flipH="1">
            <a:off x="3117450" y="2953400"/>
            <a:ext cx="1590900" cy="3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4772550" y="1398225"/>
            <a:ext cx="5091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" name="Google Shape;159;p18"/>
          <p:cNvPicPr preferRelativeResize="0"/>
          <p:nvPr/>
        </p:nvPicPr>
        <p:blipFill rotWithShape="1">
          <a:blip r:embed="rId4">
            <a:alphaModFix/>
          </a:blip>
          <a:srcRect b="49578" l="0" r="0" t="0"/>
          <a:stretch/>
        </p:blipFill>
        <p:spPr>
          <a:xfrm>
            <a:off x="173800" y="3034500"/>
            <a:ext cx="1866175" cy="17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4327" l="13480" r="13887" t="56443"/>
          <a:stretch/>
        </p:blipFill>
        <p:spPr>
          <a:xfrm>
            <a:off x="1762025" y="3252900"/>
            <a:ext cx="1355425" cy="133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8"/>
          <p:cNvCxnSpPr/>
          <p:nvPr/>
        </p:nvCxnSpPr>
        <p:spPr>
          <a:xfrm>
            <a:off x="6615625" y="2953400"/>
            <a:ext cx="47400" cy="3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2" name="Google Shape;162;p18"/>
          <p:cNvPicPr preferRelativeResize="0"/>
          <p:nvPr/>
        </p:nvPicPr>
        <p:blipFill rotWithShape="1">
          <a:blip r:embed="rId5">
            <a:alphaModFix/>
          </a:blip>
          <a:srcRect b="56732" l="0" r="0" t="0"/>
          <a:stretch/>
        </p:blipFill>
        <p:spPr>
          <a:xfrm>
            <a:off x="3830875" y="3324500"/>
            <a:ext cx="5313125" cy="14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Sub-projects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916025"/>
            <a:ext cx="8520600" cy="3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You will choose one of the two following sub-projects: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A</a:t>
            </a:r>
            <a:r>
              <a:rPr b="1" lang="it"/>
              <a:t>) Image geolocalization through retrieval</a:t>
            </a:r>
            <a:r>
              <a:rPr lang="it"/>
              <a:t>, by forcing the features of the same place to be near to each other, using a metric learning approach and losses like the triplet loss;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B) Classification for retrieval in image geolocalization</a:t>
            </a:r>
            <a:r>
              <a:rPr lang="it"/>
              <a:t>,  building on the idea that a neural network that is a good classifier for places produces informative features that can be used for image retrieval.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311700" y="15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train Image Retrieval networks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354488" y="681625"/>
            <a:ext cx="85206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Innovative approach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354488" y="1561675"/>
            <a:ext cx="85206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Split the dataset into classes, accounting for heading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400"/>
              <a:t>as well as latitude and longitude</a:t>
            </a:r>
            <a:endParaRPr sz="1400"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075" y="1047225"/>
            <a:ext cx="3369677" cy="2277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20"/>
          <p:cNvGrpSpPr/>
          <p:nvPr/>
        </p:nvGrpSpPr>
        <p:grpSpPr>
          <a:xfrm>
            <a:off x="5397913" y="3434650"/>
            <a:ext cx="3170899" cy="1613750"/>
            <a:chOff x="2590325" y="3420400"/>
            <a:chExt cx="3170899" cy="1613750"/>
          </a:xfrm>
        </p:grpSpPr>
        <p:pic>
          <p:nvPicPr>
            <p:cNvPr id="178" name="Google Shape;178;p20"/>
            <p:cNvPicPr preferRelativeResize="0"/>
            <p:nvPr/>
          </p:nvPicPr>
          <p:blipFill rotWithShape="1">
            <a:blip r:embed="rId4">
              <a:alphaModFix/>
            </a:blip>
            <a:srcRect b="0" l="0" r="74841" t="0"/>
            <a:stretch/>
          </p:blipFill>
          <p:spPr>
            <a:xfrm>
              <a:off x="2590325" y="3420400"/>
              <a:ext cx="1547300" cy="161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0"/>
            <p:cNvPicPr preferRelativeResize="0"/>
            <p:nvPr/>
          </p:nvPicPr>
          <p:blipFill rotWithShape="1">
            <a:blip r:embed="rId4">
              <a:alphaModFix/>
            </a:blip>
            <a:srcRect b="0" l="73600" r="0" t="0"/>
            <a:stretch/>
          </p:blipFill>
          <p:spPr>
            <a:xfrm>
              <a:off x="4137625" y="3420400"/>
              <a:ext cx="1623599" cy="161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311688" y="3590275"/>
            <a:ext cx="85206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Train a set of large cosine margin losses,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400"/>
              <a:t>that allow to </a:t>
            </a:r>
            <a:r>
              <a:rPr lang="it" sz="1400"/>
              <a:t>learn</a:t>
            </a:r>
            <a:r>
              <a:rPr lang="it" sz="1400"/>
              <a:t> discriminative embeddings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311700" y="15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Challenges - Perspective and Domain shifts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383050" y="774375"/>
            <a:ext cx="85206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Recognition is challenging under different weather/lighting conditions and/or perspective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200" y="1286675"/>
            <a:ext cx="5610270" cy="3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75" y="1172550"/>
            <a:ext cx="1866174" cy="3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